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92" r:id="rId6"/>
    <p:sldId id="394" r:id="rId7"/>
    <p:sldId id="396" r:id="rId8"/>
    <p:sldId id="397" r:id="rId9"/>
    <p:sldId id="398" r:id="rId10"/>
    <p:sldId id="399" r:id="rId11"/>
    <p:sldId id="395" r:id="rId12"/>
    <p:sldId id="401" r:id="rId13"/>
    <p:sldId id="400" r:id="rId14"/>
    <p:sldId id="403" r:id="rId15"/>
    <p:sldId id="406" r:id="rId16"/>
    <p:sldId id="404" r:id="rId17"/>
    <p:sldId id="402" r:id="rId18"/>
    <p:sldId id="407" r:id="rId19"/>
    <p:sldId id="408" r:id="rId20"/>
    <p:sldId id="409" r:id="rId21"/>
    <p:sldId id="410" r:id="rId22"/>
    <p:sldId id="411" r:id="rId23"/>
    <p:sldId id="413" r:id="rId24"/>
    <p:sldId id="321" r:id="rId25"/>
    <p:sldId id="3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pPr algn="ctr" rtl="1"/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pPr algn="ctr" rtl="1"/>
          <a:endParaRPr lang="he-IL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algn="ctr" rtl="1"/>
          <a:r>
            <a:rPr lang="he-I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pPr algn="ctr" rtl="1"/>
          <a:endParaRPr lang="en-US"/>
        </a:p>
      </dgm:t>
    </dgm:pt>
    <dgm:pt modelId="{D07AD3FD-84FF-467E-9693-752776549C61}">
      <dgm:prSet phldrT="[Text]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pPr algn="ctr" rtl="1"/>
          <a:endParaRPr lang="en-US"/>
        </a:p>
      </dgm:t>
    </dgm:pt>
    <dgm:pt modelId="{5D70EFF5-8B31-4A1F-AE44-51E4CF0013EB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pPr algn="ctr" rtl="1"/>
          <a:endParaRPr lang="en-US"/>
        </a:p>
      </dgm:t>
    </dgm:pt>
    <dgm:pt modelId="{D71FC021-6A65-44D1-95B9-0E6C89079866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pPr algn="ctr" rtl="1"/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pPr algn="ctr" rtl="1"/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pPr algn="ctr" rtl="1"/>
          <a:endParaRPr lang="en-US"/>
        </a:p>
      </dgm:t>
    </dgm:pt>
    <dgm:pt modelId="{F757DBC8-3670-4122-937A-47DB91C0F3FE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pPr algn="ctr" rtl="1"/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algn="ctr" rtl="1"/>
          <a:endParaRPr lang="en-US" dirty="0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pPr algn="ctr" rtl="1"/>
          <a:endParaRPr lang="en-US"/>
        </a:p>
      </dgm:t>
    </dgm:pt>
    <dgm:pt modelId="{EE155DB2-6788-4019-961C-F8B89C275CE8}">
      <dgm:prSet phldrT="[Text]" custT="1"/>
      <dgm:spPr/>
      <dgm:t>
        <a:bodyPr/>
        <a:lstStyle/>
        <a:p>
          <a:pPr algn="ctr" rtl="1"/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algn="ctr" rtl="1"/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pPr algn="ctr" rtl="1"/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solidFill>
          <a:srgbClr val="92D050"/>
        </a:solidFill>
        <a:ln>
          <a:solidFill>
            <a:srgbClr val="92D050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solidFill>
          <a:srgbClr val="FFC000"/>
        </a:solidFill>
        <a:ln>
          <a:solidFill>
            <a:srgbClr val="FFC000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rPr>
            <a:t>הרכשת  נתונים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cs typeface="Noto Sans Hebrew" pitchFamily="2" charset="-79"/>
          </a:endParaRPr>
        </a:p>
      </dsp:txBody>
      <dsp:txXfrm>
        <a:off x="166970" y="982941"/>
        <a:ext cx="1675110" cy="1414310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rgbClr val="92D050"/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טיפול   בנתונים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ניתוח נתונים מתקדם (</a:t>
          </a:r>
          <a:r>
            <a:rPr lang="en-US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Tzar ML v5 AAA UltraLigh" panose="00000306000000000000" pitchFamily="2" charset="-79"/>
              <a:ea typeface="+mn-ea"/>
              <a:cs typeface="Almoni Tzar ML v5 AAA UltraLigh" panose="00000306000000000000" pitchFamily="2" charset="-79"/>
            </a:rPr>
            <a:t>EDA</a:t>
          </a: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)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למידת     מכונה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0" tIns="215900" rIns="107950" bIns="21590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ea typeface="+mn-ea"/>
              <a:cs typeface="Noto Sans Hebrew" pitchFamily="2" charset="-79"/>
            </a:rPr>
            <a:t>סיכום ומסקנות</a:t>
          </a:r>
          <a:endParaRPr lang="en-US" sz="2000" b="1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Noto Sans Hebrew" pitchFamily="2" charset="-79"/>
            <a:ea typeface="+mn-ea"/>
            <a:cs typeface="Noto Sans Hebrew" pitchFamily="2" charset="-79"/>
          </a:endParaRPr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03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4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5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3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02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00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19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51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3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2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87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92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6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84768FE-3C20-CA8B-40BF-4CDE0F12E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5168" y="569133"/>
            <a:ext cx="4546832" cy="2118982"/>
          </a:xfrm>
        </p:spPr>
        <p:txBody>
          <a:bodyPr anchor="t"/>
          <a:lstStyle/>
          <a:p>
            <a:pPr algn="ctr" rtl="1"/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פרויקט</a:t>
            </a:r>
            <a:b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סוף קורס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Fb MatadorEnHeb Black" panose="00000500000000000000" pitchFamily="50" charset="-79"/>
              <a:cs typeface="Fb MatadorEnHeb Black" panose="00000500000000000000" pitchFamily="50" charset="-79"/>
            </a:endParaRP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/>
      </p:pic>
      <p:sp>
        <p:nvSpPr>
          <p:cNvPr id="13" name="Title 10">
            <a:extLst>
              <a:ext uri="{FF2B5EF4-FFF2-40B4-BE49-F238E27FC236}">
                <a16:creationId xmlns:a16="http://schemas.microsoft.com/office/drawing/2014/main" id="{35A57A67-6065-0ED0-EEC5-A6E2C6D1B820}"/>
              </a:ext>
            </a:extLst>
          </p:cNvPr>
          <p:cNvSpPr txBox="1">
            <a:spLocks/>
          </p:cNvSpPr>
          <p:nvPr/>
        </p:nvSpPr>
        <p:spPr>
          <a:xfrm>
            <a:off x="8255237" y="5053207"/>
            <a:ext cx="2452643" cy="144902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דניאל ונטורה</a:t>
            </a:r>
          </a:p>
          <a:p>
            <a:pPr algn="r"/>
            <a:r>
              <a:rPr lang="he-IL" sz="1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עומר חזן</a:t>
            </a:r>
          </a:p>
          <a:p>
            <a:pPr algn="r"/>
            <a:endParaRPr lang="he-IL" sz="1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Noto Sans Hebrew Black" pitchFamily="2" charset="-79"/>
              <a:cs typeface="Noto Sans Hebrew Black" pitchFamily="2" charset="-79"/>
            </a:endParaRPr>
          </a:p>
          <a:p>
            <a:pPr algn="r"/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oto Sans Hebrew Black" pitchFamily="2" charset="-79"/>
                <a:cs typeface="Noto Sans Hebrew Black" pitchFamily="2" charset="-79"/>
              </a:rPr>
              <a:t>"מבוא למדעי הנתונים" - </a:t>
            </a:r>
            <a:r>
              <a:rPr lang="he-IL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67008</a:t>
            </a:r>
          </a:p>
        </p:txBody>
      </p:sp>
      <p:pic>
        <p:nvPicPr>
          <p:cNvPr id="26" name="Picture 25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FCC367F4-E5E9-C94D-7CC8-8FD0BC4F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51" y="0"/>
            <a:ext cx="5942007" cy="6858000"/>
          </a:xfrm>
          <a:prstGeom prst="rect">
            <a:avLst/>
          </a:prstGeom>
        </p:spPr>
      </p:pic>
      <p:pic>
        <p:nvPicPr>
          <p:cNvPr id="1026" name="Picture 2" descr="לוגו מידרג">
            <a:extLst>
              <a:ext uri="{FF2B5EF4-FFF2-40B4-BE49-F238E27FC236}">
                <a16:creationId xmlns:a16="http://schemas.microsoft.com/office/drawing/2014/main" id="{B890B44F-BC1D-7081-627A-9AFF70CF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26" y="3054205"/>
            <a:ext cx="1333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1452" y="4132096"/>
            <a:ext cx="3129095" cy="269300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בביקורות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משוכפלות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463786" y="4586291"/>
            <a:ext cx="8390369" cy="4763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לאחר ההרכשה הבחנו בכמות עצומה של ביקורות בסדר גודל של</a:t>
            </a:r>
            <a:r>
              <a:rPr lang="he-IL" sz="12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1.2 מיליון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חשנו שישנם שכפולים בגלל שאותה ביקורת מופיעה בכמה תתי-תחומים שונים. לאחר מחיקת הביקורות הכפולות נשארנו עם 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327 אלף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כמעט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3/4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מהביקורות נפלו בסינון הזה.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F54C-8FF1-7A65-538C-A2D81114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25" y="5186597"/>
            <a:ext cx="8449092" cy="1085850"/>
          </a:xfrm>
          <a:prstGeom prst="rect">
            <a:avLst/>
          </a:prstGeom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546569" y="1526084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חלוקת נתוני הביקורות לקבצים לפי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ענפים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C6BD91-E8B2-3BFD-531E-C8C7720DF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775" y="2007339"/>
            <a:ext cx="5167852" cy="18146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F248AC-D1F4-0B79-E13B-FC1C0D7927B2}"/>
              </a:ext>
            </a:extLst>
          </p:cNvPr>
          <p:cNvCxnSpPr>
            <a:cxnSpLocks/>
          </p:cNvCxnSpPr>
          <p:nvPr/>
        </p:nvCxnSpPr>
        <p:spPr>
          <a:xfrm flipH="1">
            <a:off x="3640998" y="2909372"/>
            <a:ext cx="82183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FEB999-6151-E159-7F64-45FBFAE9B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985" y="2237676"/>
            <a:ext cx="1619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224701" y="1926411"/>
            <a:ext cx="8390369" cy="9455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נוכחנו לראות שחלק נכבד מהלקוחות 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</a:t>
            </a:r>
            <a:r>
              <a:rPr lang="he-IL" sz="1200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41%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). הכוונה היא ששמותיהם מוצגים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כמס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סידורי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 הלקוח במערכת 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181642-181642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 או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כראשי תיבות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(</a:t>
            </a:r>
            <a:r>
              <a:rPr lang="he-IL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לדוגמה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: </a:t>
            </a:r>
            <a:r>
              <a:rPr lang="he-IL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ד. ו.) 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או שבכלל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ריקים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endParaRPr lang="he-IL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מאחר ותופעה זאת מעניינת אותנו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נוסיף עמודה חדשה בשם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“</a:t>
            </a:r>
            <a:r>
              <a:rPr lang="en-US" sz="12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Is Hidden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”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המציינת האם הלקוח חסוי או גלוי.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353999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בלקוחות שפרטיהם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חסויים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ECA14F-159E-B9C6-D3A3-27DDF302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2845254"/>
            <a:ext cx="9563639" cy="17816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EA16F5-0F10-979E-9C53-5C9DB09C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586" y="3505041"/>
            <a:ext cx="3114675" cy="571500"/>
          </a:xfrm>
          <a:prstGeom prst="rect">
            <a:avLst/>
          </a:prstGeom>
        </p:spPr>
      </p:pic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35AE35AA-B553-F96C-5E52-1564BFDB0A99}"/>
              </a:ext>
            </a:extLst>
          </p:cNvPr>
          <p:cNvSpPr txBox="1">
            <a:spLocks/>
          </p:cNvSpPr>
          <p:nvPr/>
        </p:nvSpPr>
        <p:spPr>
          <a:xfrm>
            <a:off x="3830572" y="4901150"/>
            <a:ext cx="4379852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הוספת עמודת </a:t>
            </a:r>
            <a:r>
              <a:rPr lang="en-US" sz="18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ea typeface="Arial Unicode MS" panose="020B0604020202020204" pitchFamily="34" charset="-128"/>
                <a:cs typeface="Almoni ML v5 AAA Ultra" panose="00000900000000000000" pitchFamily="2" charset="-79"/>
              </a:rPr>
              <a:t>Year</a:t>
            </a:r>
            <a:r>
              <a:rPr lang="he-IL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(השנה של הביקורת)</a:t>
            </a:r>
            <a:endParaRPr lang="he-IL" sz="18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4457B5-FADC-A4EC-D404-0AE30BFF3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451" y="5272588"/>
            <a:ext cx="3129095" cy="14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967526" y="1962656"/>
            <a:ext cx="7981337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ישנם לקוחות שלא רק השם שלהם חסוי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אלא גם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העיר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בה ניתן השירות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לכן החלטנו לשנות את כל השמות ערים החסויות ל-"</a:t>
            </a:r>
            <a:r>
              <a:rPr lang="he-IL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(ערכי ערים חסויות מוצגות במס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סידורי של הלקוח).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2214694" y="1486680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בלקוחות עם שמות ערים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חסויות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41FB0-22E1-7264-571F-8978A39C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2" y="2305422"/>
            <a:ext cx="2349311" cy="402134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E91EB61E-5BC8-6F28-66ED-91EED513DE13}"/>
              </a:ext>
            </a:extLst>
          </p:cNvPr>
          <p:cNvSpPr txBox="1">
            <a:spLocks/>
          </p:cNvSpPr>
          <p:nvPr/>
        </p:nvSpPr>
        <p:spPr>
          <a:xfrm>
            <a:off x="2392261" y="2613959"/>
            <a:ext cx="6945510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הוספת עמודת </a:t>
            </a:r>
            <a:r>
              <a:rPr lang="en-US" sz="2000" u="sng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Region</a:t>
            </a:r>
            <a:endParaRPr lang="he-IL" sz="2000" u="sng" dirty="0">
              <a:solidFill>
                <a:srgbClr val="00B05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Ultra" panose="00000900000000000000" pitchFamily="2" charset="-79"/>
              <a:cs typeface="Almoni ML v5 AAA Ultra" panose="000009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BA710CA5-33BC-0907-01D6-F4E3D37D82DF}"/>
              </a:ext>
            </a:extLst>
          </p:cNvPr>
          <p:cNvSpPr txBox="1">
            <a:spLocks/>
          </p:cNvSpPr>
          <p:nvPr/>
        </p:nvSpPr>
        <p:spPr>
          <a:xfrm>
            <a:off x="550862" y="3019356"/>
            <a:ext cx="9398001" cy="545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כחלק מה-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רצינו לבנות גרף המציג את </a:t>
            </a:r>
            <a:r>
              <a:rPr lang="he-IL" sz="12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צמיחת ביקורות לפי אזורים בארץ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אך בביקורות יש רק את שמות הערים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לכן החלטנו להשתמש במאגר נתונים של רשות האוכלוסין המכיל את כל הערים בישראל לפי אזורים ולפי כמות תושבים.</a:t>
            </a:r>
          </a:p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A7052C-30DD-CBAB-6F14-67126A877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53" y="3564611"/>
            <a:ext cx="6757926" cy="29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5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טיפול בנתונים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08DD076C-8910-24E8-D0AE-C393AA8CF566}"/>
              </a:ext>
            </a:extLst>
          </p:cNvPr>
          <p:cNvSpPr txBox="1">
            <a:spLocks/>
          </p:cNvSpPr>
          <p:nvPr/>
        </p:nvSpPr>
        <p:spPr>
          <a:xfrm>
            <a:off x="1275034" y="1899562"/>
            <a:ext cx="8390369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בשלב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נוכחנו לראות שחלק מדירוגי השירות של הביקורת חסרים (מכילים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ולא 0-10). החלטנו להשלים את החוסרים באמצעות הממוצע של כל עמודת דירוג 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8FD5FA7D-807D-93CB-E75D-AB327FC002CC}"/>
              </a:ext>
            </a:extLst>
          </p:cNvPr>
          <p:cNvSpPr txBox="1">
            <a:spLocks/>
          </p:cNvSpPr>
          <p:nvPr/>
        </p:nvSpPr>
        <p:spPr>
          <a:xfrm>
            <a:off x="3602247" y="1401505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טיפול </a:t>
            </a:r>
            <a:r>
              <a:rPr lang="he-IL" sz="2000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בדירוגי שירות </a:t>
            </a:r>
            <a:r>
              <a:rPr lang="he-IL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חסרים</a:t>
            </a:r>
            <a:endParaRPr lang="he-IL" sz="2000" u="sng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103D94-9B0E-4E3A-B80D-77A2C6B9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77" y="2234412"/>
            <a:ext cx="3995435" cy="442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8A3DBD-145C-7998-250C-A1D1F70E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62" y="3766060"/>
            <a:ext cx="2923564" cy="6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3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8BF7D0F2-FC69-B232-F125-F565C720811A}"/>
              </a:ext>
            </a:extLst>
          </p:cNvPr>
          <p:cNvSpPr txBox="1">
            <a:spLocks/>
          </p:cNvSpPr>
          <p:nvPr/>
        </p:nvSpPr>
        <p:spPr>
          <a:xfrm>
            <a:off x="1275034" y="1899562"/>
            <a:ext cx="8390369" cy="8080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417689" y="1221956"/>
            <a:ext cx="498750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עבור כל ענף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F8709E-C34F-5C05-445A-3D6BC7728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20" y="1587078"/>
            <a:ext cx="7152846" cy="5126526"/>
          </a:xfrm>
          <a:prstGeom prst="rect">
            <a:avLst/>
          </a:prstGeom>
        </p:spPr>
      </p:pic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06C0366B-BFC8-90F5-F03F-877EBECB063B}"/>
              </a:ext>
            </a:extLst>
          </p:cNvPr>
          <p:cNvSpPr txBox="1">
            <a:spLocks/>
          </p:cNvSpPr>
          <p:nvPr/>
        </p:nvSpPr>
        <p:spPr>
          <a:xfrm>
            <a:off x="285228" y="3602547"/>
            <a:ext cx="3229760" cy="21690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שנת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היא שנה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בעייתית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מאחר והקורונה פרצה ב-2020 ניתן לראות שהסגרים יצרו לאנשים יותר זמן פנוי מה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שהעלה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משמעותית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את צריכת השירותים בכל הענפים.</a:t>
            </a:r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9435305E-5429-DFB1-E92B-122FB3865AE3}"/>
              </a:ext>
            </a:extLst>
          </p:cNvPr>
          <p:cNvSpPr txBox="1">
            <a:spLocks/>
          </p:cNvSpPr>
          <p:nvPr/>
        </p:nvSpPr>
        <p:spPr>
          <a:xfrm>
            <a:off x="1192794" y="2884233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165224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818358" y="1217340"/>
            <a:ext cx="7675975" cy="269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צמיחה במספר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במשך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אזורים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עבור כל ענף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8DA14-80FB-3D77-1A32-7B5013DE4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37" y="1612260"/>
            <a:ext cx="7089429" cy="5126496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4207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קל לראות שכמות הביקורות ב"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תל אביב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וב"</a:t>
            </a:r>
            <a:r>
              <a:rPr lang="he-IL" sz="1600" dirty="0">
                <a:solidFill>
                  <a:srgbClr val="7030A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מרכז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 מהווה נתח גדול מסך כל הביקורות.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בנוסף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ניתן לראות שהשימוש באתר מידרג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פחות נפוץ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בשאר </a:t>
            </a:r>
            <a:r>
              <a:rPr lang="he-IL" sz="16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באזורים האחרים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142460" y="2875844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</p:spTree>
    <p:extLst>
      <p:ext uri="{BB962C8B-B14F-4D97-AF65-F5344CB8AC3E}">
        <p14:creationId xmlns:p14="http://schemas.microsoft.com/office/powerpoint/2010/main" val="262035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013358" y="1297151"/>
            <a:ext cx="7474298" cy="5981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הצגת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שכיחות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מילים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בביקורות 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ההשוואה היא בין ביקורות של לקוחות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לחסויים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(המילים בונות תמונה של בעל מקצוע)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234894" y="3594158"/>
            <a:ext cx="3229760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אין הבדל מהותי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בין המילים בהן משתמשים לקוחות חסויים לבין לקוחות 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וזאת גם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לאחר ניסיונות מרובים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להבליט את השוני.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ציפינו לראות יותר מילים שליליות מאחר והאצבע יותר קלה על המקלדת כאשר אתה אנונימי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למשל כמו טוקבקיסטים.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377352" y="291619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222C1-8D26-0149-5054-D4F4E16C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73" y="2042531"/>
            <a:ext cx="7798747" cy="42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8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2459760" y="1376963"/>
            <a:ext cx="803665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השוואת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דירוגי הביקורות 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בין לקוחות </a:t>
            </a:r>
            <a:r>
              <a:rPr lang="he-IL" sz="20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20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לחסויים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כל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תחום דירוג</a:t>
            </a:r>
            <a:endParaRPr lang="he-IL" sz="1400" dirty="0">
              <a:solidFill>
                <a:srgbClr val="0070C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5E9AB9A0-188F-64D0-A341-A5C970EED43A}"/>
              </a:ext>
            </a:extLst>
          </p:cNvPr>
          <p:cNvSpPr txBox="1">
            <a:spLocks/>
          </p:cNvSpPr>
          <p:nvPr/>
        </p:nvSpPr>
        <p:spPr>
          <a:xfrm>
            <a:off x="528150" y="3594158"/>
            <a:ext cx="3481431" cy="29130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מהגרפים ניתן להסיק כי לקוחות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גלויים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מהווים אחוז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יותר גדול 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מהדירוגים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9-10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בכל תחומי הדירוגים (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כללי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איכות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מחיר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יחס וזמנים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).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אך לעומת זאת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בדירוגים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0-7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הנתח של דירוגי הלקוחות </a:t>
            </a:r>
            <a:r>
              <a:rPr lang="he-IL" sz="16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החסויים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6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גובר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על </a:t>
            </a:r>
            <a:r>
              <a:rPr lang="he-IL" sz="1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הגלויים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 שמראה שמשתמשים חסויים לא חוסכים בדירוג שלילי.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0DA3DC9-6822-6B34-0290-A6274B61F793}"/>
              </a:ext>
            </a:extLst>
          </p:cNvPr>
          <p:cNvSpPr txBox="1">
            <a:spLocks/>
          </p:cNvSpPr>
          <p:nvPr/>
        </p:nvSpPr>
        <p:spPr>
          <a:xfrm>
            <a:off x="161822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E116-265A-FD8F-854B-D248056A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75" y="1974442"/>
            <a:ext cx="6200638" cy="46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ניתוח נתונים מתקדם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EDA</a:t>
            </a:r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1936227" y="1224612"/>
            <a:ext cx="8858773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קצב צמיחת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ביקורות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לפי </a:t>
            </a:r>
            <a:r>
              <a:rPr lang="he-IL" sz="20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שנים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20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ל-10 ערים</a:t>
            </a:r>
            <a:r>
              <a:rPr lang="he-I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בעלי כמות הביקורות הגדולה ביותר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2010669-CDEC-4865-8923-FB3416B11892}"/>
              </a:ext>
            </a:extLst>
          </p:cNvPr>
          <p:cNvSpPr txBox="1">
            <a:spLocks/>
          </p:cNvSpPr>
          <p:nvPr/>
        </p:nvSpPr>
        <p:spPr>
          <a:xfrm>
            <a:off x="1701025" y="1548078"/>
            <a:ext cx="9329176" cy="3722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נעשה שימוש בספריות 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Folium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ו-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Vincent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להצגת מפת ארץ ישראל ו-</a:t>
            </a:r>
            <a:r>
              <a:rPr lang="en-US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Ultra" panose="00000900000000000000" pitchFamily="2" charset="-79"/>
                <a:cs typeface="Almoni ML v5 AAA Ultra" panose="00000900000000000000" pitchFamily="2" charset="-79"/>
              </a:rPr>
              <a:t>API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שמקבל שם עיר ומחזיר נקודת ציון </a:t>
            </a:r>
          </a:p>
        </p:txBody>
      </p:sp>
      <p:pic>
        <p:nvPicPr>
          <p:cNvPr id="8" name="Folium Map">
            <a:hlinkClick r:id="" action="ppaction://media"/>
            <a:extLst>
              <a:ext uri="{FF2B5EF4-FFF2-40B4-BE49-F238E27FC236}">
                <a16:creationId xmlns:a16="http://schemas.microsoft.com/office/drawing/2014/main" id="{64907C2B-3814-8DDA-D05B-40D445EAE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1136" y="1920336"/>
            <a:ext cx="8061822" cy="45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77505" y="1632298"/>
            <a:ext cx="11263632" cy="16499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בהמשך לשאלת המחקר שלנו "</a:t>
            </a:r>
            <a:r>
              <a:rPr lang="he-IL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האם ניתן לחזות מגמת צריכה בענפי שירות מסוימים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"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נרצה לבדוק האם ניתן לאמן מודל באופן הבא: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המודל יתאמן 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לפי 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עד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שנת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2018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המודל </a:t>
            </a:r>
            <a:r>
              <a:rPr lang="he-IL" sz="1400" dirty="0">
                <a:solidFill>
                  <a:srgbClr val="00B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ינסה לחזות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לשנים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2019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2020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ו-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2021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 </a:t>
            </a:r>
          </a:p>
          <a:p>
            <a:pPr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Tx/>
              <a:buChar char="-"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על-מנת לייעל את התהליך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יצרנו טבלת נתונים חדשה עבור כל ענף המכילה את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 לפי שנים הנקראות: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“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summery_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{category_name}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.csv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”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וכעת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נוכל להשתמש במודל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רגרסיה לינארית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 בסיס ההנחיות שקבענו: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2316F-4574-7161-4034-CBF25335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08" y="3391059"/>
            <a:ext cx="1678810" cy="994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20E0F-D768-CBDC-3D2A-7084DFCF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19" y="3407965"/>
            <a:ext cx="1675256" cy="2919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EA9AC4-58A4-9E0B-D8EB-4339F3F7DED0}"/>
              </a:ext>
            </a:extLst>
          </p:cNvPr>
          <p:cNvSpPr/>
          <p:nvPr/>
        </p:nvSpPr>
        <p:spPr>
          <a:xfrm>
            <a:off x="886808" y="3407965"/>
            <a:ext cx="1678810" cy="146615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E03824-ED25-2963-5AD2-94C4EC0DD7D0}"/>
              </a:ext>
            </a:extLst>
          </p:cNvPr>
          <p:cNvCxnSpPr>
            <a:cxnSpLocks/>
          </p:cNvCxnSpPr>
          <p:nvPr/>
        </p:nvCxnSpPr>
        <p:spPr>
          <a:xfrm>
            <a:off x="2565618" y="3498051"/>
            <a:ext cx="414901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E539460-AADE-64F4-E256-4B8B82BA13EB}"/>
              </a:ext>
            </a:extLst>
          </p:cNvPr>
          <p:cNvSpPr txBox="1">
            <a:spLocks/>
          </p:cNvSpPr>
          <p:nvPr/>
        </p:nvSpPr>
        <p:spPr>
          <a:xfrm>
            <a:off x="4354517" y="1136578"/>
            <a:ext cx="3309607" cy="3523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שלב 1 – תהליך בניית המודל והכנת נתונים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CDA0E8-3619-6852-6F54-474DE0CB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522" y="3309108"/>
            <a:ext cx="6040112" cy="317122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822148-5BC0-72FB-6DEA-07A2A3699900}"/>
              </a:ext>
            </a:extLst>
          </p:cNvPr>
          <p:cNvCxnSpPr>
            <a:cxnSpLocks/>
          </p:cNvCxnSpPr>
          <p:nvPr/>
        </p:nvCxnSpPr>
        <p:spPr>
          <a:xfrm>
            <a:off x="4652204" y="3498051"/>
            <a:ext cx="718747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0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רעיון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1359" y="1970561"/>
            <a:ext cx="9063820" cy="2760830"/>
          </a:xfrm>
        </p:spPr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הפרויקט שלנו עוסק בנתוני ביקורות מאתר "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latin typeface="Afek 1.5 AAA" panose="00000500000000000000" pitchFamily="2" charset="-79"/>
                <a:cs typeface="Afek 1.5 AAA" panose="00000500000000000000" pitchFamily="2" charset="-79"/>
              </a:rPr>
              <a:t>מידרג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" – אתר המאגד שלל בעלי מקצוע ממגוון רחב של ענפי שירות כגון: שיפוצניקים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מוסכים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מיזוג אוויר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הדברות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איטום ועוד.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מאחר והאתר מכיל 117 ענפים שונים</a:t>
            </a:r>
            <a:r>
              <a:rPr lang="en-US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latin typeface="Afek 1.5 AAA" panose="00000500000000000000" pitchFamily="2" charset="-79"/>
                <a:cs typeface="Afek 1.5 AAA" panose="00000500000000000000" pitchFamily="2" charset="-79"/>
              </a:rPr>
              <a:t> נרצה להתמקד בכמה ענפים עיקריים: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דודי שמש וחשמל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התקנה ותיקון מזגנים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מוסכים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אינסטלציה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הובלות</a:t>
            </a:r>
          </a:p>
          <a:p>
            <a:pPr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</a:pP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שרותי מנעולנים</a:t>
            </a:r>
          </a:p>
          <a:p>
            <a:pPr marL="0" indent="0" algn="r" rtl="1">
              <a:lnSpc>
                <a:spcPct val="100000"/>
              </a:lnSpc>
              <a:spcBef>
                <a:spcPts val="50"/>
              </a:spcBef>
              <a:spcAft>
                <a:spcPts val="50"/>
              </a:spcAft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BE13F9F-A29C-3F8C-45A3-527DCC9D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35" y="5198972"/>
            <a:ext cx="1462128" cy="1462128"/>
          </a:xfrm>
          <a:prstGeom prst="rect">
            <a:avLst/>
          </a:prstGeom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64F2F60A-EC32-B2E5-B882-E492CB7245A5}"/>
              </a:ext>
            </a:extLst>
          </p:cNvPr>
          <p:cNvSpPr txBox="1">
            <a:spLocks/>
          </p:cNvSpPr>
          <p:nvPr/>
        </p:nvSpPr>
        <p:spPr>
          <a:xfrm>
            <a:off x="2706242" y="5515586"/>
            <a:ext cx="6266621" cy="11455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האם ניתן לחזות מגמת צריכה</a:t>
            </a:r>
            <a:b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</a:br>
            <a:r>
              <a:rPr lang="he-IL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b MatadorEnHeb Black" panose="00000500000000000000" pitchFamily="50" charset="-79"/>
                <a:cs typeface="Fb MatadorEnHeb Black" panose="00000500000000000000" pitchFamily="50" charset="-79"/>
              </a:rPr>
              <a:t> בענפי שירות מסוימים</a:t>
            </a:r>
          </a:p>
        </p:txBody>
      </p:sp>
    </p:spTree>
    <p:extLst>
      <p:ext uri="{BB962C8B-B14F-4D97-AF65-F5344CB8AC3E}">
        <p14:creationId xmlns:p14="http://schemas.microsoft.com/office/powerpoint/2010/main" val="419748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87036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למידת מכונה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1AAA19E9-94D3-2E92-36F4-8C20C6FF8CFC}"/>
              </a:ext>
            </a:extLst>
          </p:cNvPr>
          <p:cNvSpPr txBox="1">
            <a:spLocks/>
          </p:cNvSpPr>
          <p:nvPr/>
        </p:nvSpPr>
        <p:spPr>
          <a:xfrm>
            <a:off x="305642" y="3716322"/>
            <a:ext cx="3846908" cy="15267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ניתן לראות שהמודל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לא מצליח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לחזות בקירוב סביר את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הביקורות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יתרה על כך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משקף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שלא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ניתן להסתמך על תוצאות החיזוי.</a:t>
            </a: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fek 1.5 AAA" panose="00000500000000000000" pitchFamily="2" charset="-79"/>
              <a:cs typeface="Afek 1.5 AAA" panose="00000500000000000000" pitchFamily="2" charset="-79"/>
            </a:endParaRPr>
          </a:p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ולכן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החלטנו לנסות לאמן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מודל חדש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על מס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ביקורות לפי </a:t>
            </a:r>
            <a:r>
              <a:rPr lang="he-IL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חודשים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מה שגם כשל וציון ה-</a:t>
            </a:r>
            <a:r>
              <a:rPr lang="en-US" sz="1400" dirty="0">
                <a:solidFill>
                  <a:srgbClr val="0070C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" panose="00000500000000000000" pitchFamily="2" charset="-79"/>
                <a:cs typeface="Almoni ML v5 AAA" panose="00000500000000000000" pitchFamily="2" charset="-79"/>
              </a:rPr>
              <a:t>R2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 היה </a:t>
            </a:r>
            <a:r>
              <a:rPr lang="he-IL" sz="1400" dirty="0">
                <a:solidFill>
                  <a:srgbClr val="C0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שלילי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" panose="00000500000000000000" pitchFamily="2" charset="-79"/>
              <a:cs typeface="Almoni ML v5 AAA" panose="00000500000000000000" pitchFamily="2" charset="-79"/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43E4C023-418A-40C8-678F-1DA6FA6DC828}"/>
              </a:ext>
            </a:extLst>
          </p:cNvPr>
          <p:cNvSpPr txBox="1">
            <a:spLocks/>
          </p:cNvSpPr>
          <p:nvPr/>
        </p:nvSpPr>
        <p:spPr>
          <a:xfrm>
            <a:off x="4513277" y="1136578"/>
            <a:ext cx="2974048" cy="2559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שלב 2 – הצגה גרפית והסקת מסקנות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DF0E3AAB-35B9-B346-A62F-81002D2E7DDB}"/>
              </a:ext>
            </a:extLst>
          </p:cNvPr>
          <p:cNvSpPr txBox="1">
            <a:spLocks/>
          </p:cNvSpPr>
          <p:nvPr/>
        </p:nvSpPr>
        <p:spPr>
          <a:xfrm>
            <a:off x="1612244" y="2870310"/>
            <a:ext cx="1683072" cy="558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36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fek 1.5 AAA" panose="00000500000000000000" pitchFamily="2" charset="-79"/>
                <a:cs typeface="Afek 1.5 AAA" panose="00000500000000000000" pitchFamily="2" charset="-79"/>
              </a:rPr>
              <a:t>מסקנה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048E7-3414-6DB9-56DD-B70B42527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70" y="1473004"/>
            <a:ext cx="7465921" cy="52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280192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34636E3-4FB8-2E7B-BF03-B9C73193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46" y="3704109"/>
            <a:ext cx="5596307" cy="2126240"/>
          </a:xfrm>
        </p:spPr>
        <p:txBody>
          <a:bodyPr>
            <a:noAutofit/>
          </a:bodyPr>
          <a:lstStyle/>
          <a:p>
            <a:pPr algn="ctr" rtl="1"/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סיכום</a:t>
            </a:r>
            <a:b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</a:br>
            <a:r>
              <a:rPr lang="he-IL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והסקת מסקנות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3113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936" y="3193473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94ED9607-B279-E01B-9EF0-07265EA338B6}"/>
              </a:ext>
            </a:extLst>
          </p:cNvPr>
          <p:cNvSpPr txBox="1">
            <a:spLocks/>
          </p:cNvSpPr>
          <p:nvPr/>
        </p:nvSpPr>
        <p:spPr>
          <a:xfrm>
            <a:off x="6836547" y="2348917"/>
            <a:ext cx="4715094" cy="185396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תודה על ההקשבה  ☺</a:t>
            </a:r>
          </a:p>
        </p:txBody>
      </p:sp>
      <p:pic>
        <p:nvPicPr>
          <p:cNvPr id="10" name="Picture 9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2D0B3011-2495-F151-162C-97DF00FC7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95" y="821486"/>
            <a:ext cx="4110342" cy="47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שלבי הפרויקט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6" descr="timeline SmartArt Graphic">
            <a:extLst>
              <a:ext uri="{FF2B5EF4-FFF2-40B4-BE49-F238E27FC236}">
                <a16:creationId xmlns:a16="http://schemas.microsoft.com/office/drawing/2014/main" id="{C89ADD24-48CF-E70D-0222-C28E687B3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126890"/>
              </p:ext>
            </p:extLst>
          </p:nvPr>
        </p:nvGraphicFramePr>
        <p:xfrm>
          <a:off x="827700" y="1731504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AC64797-1F1E-2A4C-50DE-892457ED2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6370" y="4692017"/>
            <a:ext cx="476484" cy="476484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CFD0AFB-F5D5-C7C8-3EB0-65BA715B2A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938" y="4664555"/>
            <a:ext cx="523420" cy="52342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8ED675B-5C0D-6B6F-15F4-23BB8E40EE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3954" y="4719491"/>
            <a:ext cx="415454" cy="415454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6C341EB3-2D13-8C37-EE7B-08A8AE9AB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2441" y="4702712"/>
            <a:ext cx="476485" cy="476485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B59A789A-B0F0-62F4-5D30-F3B6A38676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669" y="4719491"/>
            <a:ext cx="476483" cy="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9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77359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17386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1 – נבין כיצד ניתן לרכוש את הנתונים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2827121" y="1704518"/>
            <a:ext cx="7705136" cy="15236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באמצעות </a:t>
            </a:r>
            <a:r>
              <a:rPr lang="en-US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Selenium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בנינו שלושה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שונים שעובדים בסדר כרונולוגי: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של </a:t>
            </a:r>
            <a:r>
              <a:rPr lang="he-IL" sz="1400" b="1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הענפים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הלינקים עבור "אינדקס חוות הדעת" של כל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תתי-התחומים לכל ענף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(תתי-תחומים לפי סדר א-ב)</a:t>
            </a:r>
          </a:p>
          <a:p>
            <a:pPr marL="342900" indent="-342900" algn="r" rtl="1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AutoNum type="arabicPeriod"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שליפה ושמירת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כל הביקורות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מכל לינק של תת-תחום.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29B59D-BC4D-207A-7BA7-57A72F4750E1}"/>
              </a:ext>
            </a:extLst>
          </p:cNvPr>
          <p:cNvSpPr/>
          <p:nvPr/>
        </p:nvSpPr>
        <p:spPr>
          <a:xfrm>
            <a:off x="249971" y="3800215"/>
            <a:ext cx="1016865" cy="4909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100" dirty="0">
                <a:latin typeface="Afek 1.5 AAA" panose="00000500000000000000" pitchFamily="2" charset="-79"/>
                <a:cs typeface="Afek 1.5 AAA" panose="00000500000000000000" pitchFamily="2" charset="-79"/>
              </a:rPr>
              <a:t>אינדקס חוות דעת</a:t>
            </a:r>
            <a:endParaRPr lang="en-US" sz="1100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35D4F5-E887-0AAA-1F3C-1C38BE2C3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58" b="30998"/>
          <a:stretch/>
        </p:blipFill>
        <p:spPr>
          <a:xfrm>
            <a:off x="2699504" y="3308101"/>
            <a:ext cx="2904342" cy="149190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054DEA-04BB-7D6E-C293-D775DFBF0D78}"/>
              </a:ext>
            </a:extLst>
          </p:cNvPr>
          <p:cNvCxnSpPr>
            <a:cxnSpLocks/>
          </p:cNvCxnSpPr>
          <p:nvPr/>
        </p:nvCxnSpPr>
        <p:spPr>
          <a:xfrm>
            <a:off x="1400961" y="4054054"/>
            <a:ext cx="1174459" cy="0"/>
          </a:xfrm>
          <a:prstGeom prst="straightConnector1">
            <a:avLst/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398263-D7D4-213C-7809-E698884FF4A3}"/>
              </a:ext>
            </a:extLst>
          </p:cNvPr>
          <p:cNvSpPr/>
          <p:nvPr/>
        </p:nvSpPr>
        <p:spPr>
          <a:xfrm>
            <a:off x="1551087" y="3491038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AB245D-81CE-9097-D87F-C5ABFCB52357}"/>
              </a:ext>
            </a:extLst>
          </p:cNvPr>
          <p:cNvSpPr/>
          <p:nvPr/>
        </p:nvSpPr>
        <p:spPr>
          <a:xfrm>
            <a:off x="3910988" y="3728934"/>
            <a:ext cx="1528776" cy="111126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F5C4649-F3B8-056B-DAD9-3A66F899BE79}"/>
              </a:ext>
            </a:extLst>
          </p:cNvPr>
          <p:cNvCxnSpPr>
            <a:cxnSpLocks/>
          </p:cNvCxnSpPr>
          <p:nvPr/>
        </p:nvCxnSpPr>
        <p:spPr>
          <a:xfrm>
            <a:off x="5495313" y="3790689"/>
            <a:ext cx="1320017" cy="241169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46A6DC4-6B2E-D220-6AA3-5948643AC02E}"/>
              </a:ext>
            </a:extLst>
          </p:cNvPr>
          <p:cNvSpPr/>
          <p:nvPr/>
        </p:nvSpPr>
        <p:spPr>
          <a:xfrm>
            <a:off x="5815524" y="3210054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4F0C792-ED1D-3FF9-B651-8F7A99B1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67" y="3322782"/>
            <a:ext cx="5039731" cy="150165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AAC8C5-82E4-DA4F-09E7-25E74F167D09}"/>
              </a:ext>
            </a:extLst>
          </p:cNvPr>
          <p:cNvCxnSpPr>
            <a:cxnSpLocks/>
          </p:cNvCxnSpPr>
          <p:nvPr/>
        </p:nvCxnSpPr>
        <p:spPr>
          <a:xfrm flipH="1">
            <a:off x="8162488" y="6484690"/>
            <a:ext cx="91440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76F4F3A-29B6-6A0E-CFF9-C0CFE1446829}"/>
              </a:ext>
            </a:extLst>
          </p:cNvPr>
          <p:cNvSpPr/>
          <p:nvPr/>
        </p:nvSpPr>
        <p:spPr>
          <a:xfrm>
            <a:off x="9271487" y="5422300"/>
            <a:ext cx="864165" cy="432083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Crawler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ECC1469-4B97-D161-D8FA-06D8F0D0F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93" y="5039994"/>
            <a:ext cx="5954432" cy="157663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F8E7CDF-ECD8-1863-B1E7-A5D646F04940}"/>
              </a:ext>
            </a:extLst>
          </p:cNvPr>
          <p:cNvSpPr/>
          <p:nvPr/>
        </p:nvSpPr>
        <p:spPr>
          <a:xfrm>
            <a:off x="10026650" y="3470806"/>
            <a:ext cx="1826614" cy="11566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306384F-5224-6562-9B06-8B2FB06F8C89}"/>
              </a:ext>
            </a:extLst>
          </p:cNvPr>
          <p:cNvCxnSpPr>
            <a:cxnSpLocks/>
          </p:cNvCxnSpPr>
          <p:nvPr/>
        </p:nvCxnSpPr>
        <p:spPr>
          <a:xfrm>
            <a:off x="9076888" y="5246265"/>
            <a:ext cx="0" cy="1238425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F4837B-269C-5BAB-B7A8-5CC75A3E0A86}"/>
              </a:ext>
            </a:extLst>
          </p:cNvPr>
          <p:cNvCxnSpPr>
            <a:cxnSpLocks/>
          </p:cNvCxnSpPr>
          <p:nvPr/>
        </p:nvCxnSpPr>
        <p:spPr>
          <a:xfrm flipH="1">
            <a:off x="9076888" y="5246265"/>
            <a:ext cx="291771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EFEC529-B7EF-3E37-8F6B-9B4EAA6621EA}"/>
              </a:ext>
            </a:extLst>
          </p:cNvPr>
          <p:cNvCxnSpPr>
            <a:cxnSpLocks/>
          </p:cNvCxnSpPr>
          <p:nvPr/>
        </p:nvCxnSpPr>
        <p:spPr>
          <a:xfrm>
            <a:off x="11994598" y="3535668"/>
            <a:ext cx="0" cy="171059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0773A9-368D-AC58-EC09-45C5E3A57CEC}"/>
              </a:ext>
            </a:extLst>
          </p:cNvPr>
          <p:cNvCxnSpPr>
            <a:cxnSpLocks/>
          </p:cNvCxnSpPr>
          <p:nvPr/>
        </p:nvCxnSpPr>
        <p:spPr>
          <a:xfrm flipH="1">
            <a:off x="11887200" y="3535668"/>
            <a:ext cx="10739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24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B86159-4111-A4F3-2102-614DBB5F0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0451" y="1084292"/>
            <a:ext cx="9063820" cy="339908"/>
          </a:xfrm>
        </p:spPr>
        <p:txBody>
          <a:bodyPr/>
          <a:lstStyle/>
          <a:p>
            <a:pPr marL="0" indent="0" algn="ctr" rtl="1">
              <a:lnSpc>
                <a:spcPct val="100000"/>
              </a:lnSpc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648201" y="1732982"/>
            <a:ext cx="4129177" cy="16233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תחת "</a:t>
            </a:r>
            <a:r>
              <a:rPr lang="he-IL" sz="1400" b="1" u="sng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אינדקס חוות דעות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 נמצאים כל הענפים באתר </a:t>
            </a:r>
            <a:r>
              <a:rPr lang="he-IL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מידרג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ורצינו להיות דינאמיים בבחירת הענפים שלנו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רצינו לשמור את הלינקים לאינדקסים של כל הענפים.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רץ על הדף ושומר את כל הלינקים בטבלת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B2663-3826-74F9-85CF-779BFD01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272" y="2117646"/>
            <a:ext cx="2057400" cy="3019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C5077D-8486-6DC6-7957-02F6057F2669}"/>
              </a:ext>
            </a:extLst>
          </p:cNvPr>
          <p:cNvSpPr/>
          <p:nvPr/>
        </p:nvSpPr>
        <p:spPr>
          <a:xfrm>
            <a:off x="10623661" y="4315085"/>
            <a:ext cx="1047493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7C2DC2-31FB-0C82-922F-C3DCBB38D0B6}"/>
              </a:ext>
            </a:extLst>
          </p:cNvPr>
          <p:cNvSpPr/>
          <p:nvPr/>
        </p:nvSpPr>
        <p:spPr>
          <a:xfrm>
            <a:off x="10566226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087AE8FF-C6F0-B83D-7190-30BC57EEF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466" y="4494170"/>
            <a:ext cx="215881" cy="215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11E9A-EFC4-9B9F-F0E2-2B6AB0837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225" y="2118469"/>
            <a:ext cx="4465706" cy="432414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02E954-70EB-1145-69D5-773F4E7F4E51}"/>
              </a:ext>
            </a:extLst>
          </p:cNvPr>
          <p:cNvSpPr/>
          <p:nvPr/>
        </p:nvSpPr>
        <p:spPr>
          <a:xfrm>
            <a:off x="7552090" y="186121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8105A5-DAD8-D0B6-B91C-3BE2596A8BA8}"/>
              </a:ext>
            </a:extLst>
          </p:cNvPr>
          <p:cNvCxnSpPr>
            <a:cxnSpLocks/>
          </p:cNvCxnSpPr>
          <p:nvPr/>
        </p:nvCxnSpPr>
        <p:spPr>
          <a:xfrm flipH="1" flipV="1">
            <a:off x="9605657" y="2285837"/>
            <a:ext cx="1018004" cy="213718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A684636-1910-055A-CD4E-3E071812E33D}"/>
              </a:ext>
            </a:extLst>
          </p:cNvPr>
          <p:cNvSpPr/>
          <p:nvPr/>
        </p:nvSpPr>
        <p:spPr>
          <a:xfrm>
            <a:off x="8775147" y="2546406"/>
            <a:ext cx="830510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CCD448-3FE3-D0F6-15ED-8BA598617D95}"/>
              </a:ext>
            </a:extLst>
          </p:cNvPr>
          <p:cNvSpPr/>
          <p:nvPr/>
        </p:nvSpPr>
        <p:spPr>
          <a:xfrm>
            <a:off x="6979903" y="2539238"/>
            <a:ext cx="1090538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AFAFA9-E9AE-4B5D-65E7-AE6C5BD1521F}"/>
              </a:ext>
            </a:extLst>
          </p:cNvPr>
          <p:cNvSpPr/>
          <p:nvPr/>
        </p:nvSpPr>
        <p:spPr>
          <a:xfrm>
            <a:off x="5433249" y="2546406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E22E96-54A2-E76E-173A-30AA68AD2D96}"/>
              </a:ext>
            </a:extLst>
          </p:cNvPr>
          <p:cNvSpPr/>
          <p:nvPr/>
        </p:nvSpPr>
        <p:spPr>
          <a:xfrm>
            <a:off x="8502153" y="3890043"/>
            <a:ext cx="110350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02C95C-AD1A-73F3-F916-94AE0EFDE563}"/>
              </a:ext>
            </a:extLst>
          </p:cNvPr>
          <p:cNvSpPr/>
          <p:nvPr/>
        </p:nvSpPr>
        <p:spPr>
          <a:xfrm>
            <a:off x="7088959" y="3890043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3C7563-8E92-73E0-C5F1-F09AE4DF18CD}"/>
              </a:ext>
            </a:extLst>
          </p:cNvPr>
          <p:cNvSpPr/>
          <p:nvPr/>
        </p:nvSpPr>
        <p:spPr>
          <a:xfrm>
            <a:off x="5555240" y="3890043"/>
            <a:ext cx="982247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00696F-4838-AAEF-784F-290BD4CC94E4}"/>
              </a:ext>
            </a:extLst>
          </p:cNvPr>
          <p:cNvSpPr/>
          <p:nvPr/>
        </p:nvSpPr>
        <p:spPr>
          <a:xfrm>
            <a:off x="8623411" y="5256645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539349-A84A-9CFD-98A6-AA24220C828D}"/>
              </a:ext>
            </a:extLst>
          </p:cNvPr>
          <p:cNvSpPr/>
          <p:nvPr/>
        </p:nvSpPr>
        <p:spPr>
          <a:xfrm>
            <a:off x="7088195" y="5240848"/>
            <a:ext cx="982246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758562-E676-9072-4F5F-EE4AF4AD18E1}"/>
              </a:ext>
            </a:extLst>
          </p:cNvPr>
          <p:cNvSpPr/>
          <p:nvPr/>
        </p:nvSpPr>
        <p:spPr>
          <a:xfrm>
            <a:off x="6023558" y="5240848"/>
            <a:ext cx="510494" cy="20151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B9D69-4C0A-8DD5-926E-74D0C44DC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7" y="3449210"/>
            <a:ext cx="4585179" cy="2162138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161925" y="5734098"/>
            <a:ext cx="4689084" cy="9270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Is Relevant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המצביע על בחירת הענפים שרצינו והוגדר ידני על-ידינו באמצעות 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.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הענף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השני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9E19F0-5728-F894-CA39-17D4D7178AF4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941408" y="3990799"/>
            <a:ext cx="61383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35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הענפים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השני.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ילחץ על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{שם הענף} כל האותיות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'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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 ישמור עבור כל עמוד את כל הלינקים לטבלת נתונים בשם 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all_subcategories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C30CEED3-8E7F-C990-D658-1FD0C084674A}"/>
              </a:ext>
            </a:extLst>
          </p:cNvPr>
          <p:cNvSpPr txBox="1">
            <a:spLocks/>
          </p:cNvSpPr>
          <p:nvPr/>
        </p:nvSpPr>
        <p:spPr>
          <a:xfrm>
            <a:off x="543586" y="5804243"/>
            <a:ext cx="5120794" cy="7632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– משתנה שמצביע האם הלינק של התת-תחום נסרק על-ידי ה-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השלישי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458E55-0D8B-97BA-F227-5DE6DB363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4" b="52729"/>
          <a:stretch/>
        </p:blipFill>
        <p:spPr>
          <a:xfrm>
            <a:off x="9287870" y="1766553"/>
            <a:ext cx="2685345" cy="196113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734701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1722B1-DFD9-A6DA-1F6A-BEDCBB8E9FBD}"/>
              </a:ext>
            </a:extLst>
          </p:cNvPr>
          <p:cNvSpPr/>
          <p:nvPr/>
        </p:nvSpPr>
        <p:spPr>
          <a:xfrm>
            <a:off x="10657152" y="3430515"/>
            <a:ext cx="1282776" cy="215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816DCE3-9532-7DC3-7845-AD591F8D7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339" y="3610564"/>
            <a:ext cx="215881" cy="215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E5BD5C-1CD4-6AF1-F60E-8501623D4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483" y="1766554"/>
            <a:ext cx="2922314" cy="196113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6CB2B2-CDC9-986D-EEDC-9388CFAD9B6B}"/>
              </a:ext>
            </a:extLst>
          </p:cNvPr>
          <p:cNvCxnSpPr>
            <a:cxnSpLocks/>
          </p:cNvCxnSpPr>
          <p:nvPr/>
        </p:nvCxnSpPr>
        <p:spPr>
          <a:xfrm flipH="1" flipV="1">
            <a:off x="8945373" y="2007940"/>
            <a:ext cx="1692729" cy="153652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695F11A-69BB-4AF1-9494-44A5282948EC}"/>
              </a:ext>
            </a:extLst>
          </p:cNvPr>
          <p:cNvSpPr/>
          <p:nvPr/>
        </p:nvSpPr>
        <p:spPr>
          <a:xfrm>
            <a:off x="7615640" y="1441652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2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200BC5-C555-B2C6-AC5F-1AB9FFD5D513}"/>
              </a:ext>
            </a:extLst>
          </p:cNvPr>
          <p:cNvSpPr/>
          <p:nvPr/>
        </p:nvSpPr>
        <p:spPr>
          <a:xfrm>
            <a:off x="8005094" y="2680371"/>
            <a:ext cx="972462" cy="18610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855ADAA9-A87B-6A99-678C-B1990122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432" y="2822700"/>
            <a:ext cx="215881" cy="21588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9372F9-6D96-1B31-C9AD-BBB3E874327F}"/>
              </a:ext>
            </a:extLst>
          </p:cNvPr>
          <p:cNvCxnSpPr>
            <a:cxnSpLocks/>
          </p:cNvCxnSpPr>
          <p:nvPr/>
        </p:nvCxnSpPr>
        <p:spPr>
          <a:xfrm flipH="1">
            <a:off x="7905853" y="2838909"/>
            <a:ext cx="100857" cy="111206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77E2D49-8C08-F018-A812-35DFF7C17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365" y="4018036"/>
            <a:ext cx="4129177" cy="26049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0912BA-3CA0-3F6B-3EF6-D8F8DF2B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64" y="3344446"/>
            <a:ext cx="5243279" cy="225652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DC35CFF-8D3A-6D54-C0CC-D8F7DEFEA628}"/>
              </a:ext>
            </a:extLst>
          </p:cNvPr>
          <p:cNvSpPr/>
          <p:nvPr/>
        </p:nvSpPr>
        <p:spPr>
          <a:xfrm>
            <a:off x="9738124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90F6F1-ABE3-F75C-DE11-1E6EEE016FD2}"/>
              </a:ext>
            </a:extLst>
          </p:cNvPr>
          <p:cNvSpPr/>
          <p:nvPr/>
        </p:nvSpPr>
        <p:spPr>
          <a:xfrm>
            <a:off x="8366446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C38E66-F251-7504-719C-7771DD3B5C12}"/>
              </a:ext>
            </a:extLst>
          </p:cNvPr>
          <p:cNvSpPr/>
          <p:nvPr/>
        </p:nvSpPr>
        <p:spPr>
          <a:xfrm>
            <a:off x="7000768" y="4305299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75A62D-9C9B-6556-44F1-9320205C2FF6}"/>
              </a:ext>
            </a:extLst>
          </p:cNvPr>
          <p:cNvSpPr/>
          <p:nvPr/>
        </p:nvSpPr>
        <p:spPr>
          <a:xfrm>
            <a:off x="9640568" y="4610260"/>
            <a:ext cx="964974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0C1051-D2FE-7FDC-730F-7DD312E95436}"/>
              </a:ext>
            </a:extLst>
          </p:cNvPr>
          <p:cNvSpPr/>
          <p:nvPr/>
        </p:nvSpPr>
        <p:spPr>
          <a:xfrm>
            <a:off x="8258178" y="4610260"/>
            <a:ext cx="964974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663BFA-CC8A-3BF8-36B3-535C79977934}"/>
              </a:ext>
            </a:extLst>
          </p:cNvPr>
          <p:cNvSpPr/>
          <p:nvPr/>
        </p:nvSpPr>
        <p:spPr>
          <a:xfrm>
            <a:off x="7000768" y="4610260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4BC1E0-FBA9-5080-6A70-419432A07876}"/>
              </a:ext>
            </a:extLst>
          </p:cNvPr>
          <p:cNvSpPr/>
          <p:nvPr/>
        </p:nvSpPr>
        <p:spPr>
          <a:xfrm>
            <a:off x="9566166" y="4907127"/>
            <a:ext cx="1039375" cy="106583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33D1FA-AABB-89D0-CF3E-D8AF4FE673C0}"/>
              </a:ext>
            </a:extLst>
          </p:cNvPr>
          <p:cNvSpPr/>
          <p:nvPr/>
        </p:nvSpPr>
        <p:spPr>
          <a:xfrm>
            <a:off x="8355734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BBD10A-373C-0B4B-82EB-40F7A25266D8}"/>
              </a:ext>
            </a:extLst>
          </p:cNvPr>
          <p:cNvSpPr/>
          <p:nvPr/>
        </p:nvSpPr>
        <p:spPr>
          <a:xfrm>
            <a:off x="7000768" y="4907127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1664ED-6D91-CD24-3F74-9EFA1A4F6938}"/>
              </a:ext>
            </a:extLst>
          </p:cNvPr>
          <p:cNvSpPr/>
          <p:nvPr/>
        </p:nvSpPr>
        <p:spPr>
          <a:xfrm>
            <a:off x="9640568" y="5196822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FB28E4-4BD5-32AA-864A-0C25EAD32903}"/>
              </a:ext>
            </a:extLst>
          </p:cNvPr>
          <p:cNvSpPr/>
          <p:nvPr/>
        </p:nvSpPr>
        <p:spPr>
          <a:xfrm>
            <a:off x="8262941" y="5196822"/>
            <a:ext cx="964973" cy="106157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5B6B69-10DC-4A68-EF06-8A76524F4292}"/>
              </a:ext>
            </a:extLst>
          </p:cNvPr>
          <p:cNvSpPr/>
          <p:nvPr/>
        </p:nvSpPr>
        <p:spPr>
          <a:xfrm>
            <a:off x="6629400" y="5196822"/>
            <a:ext cx="1238785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D0091E-CCB8-18A5-6258-F8E792FB4CAC}"/>
              </a:ext>
            </a:extLst>
          </p:cNvPr>
          <p:cNvSpPr/>
          <p:nvPr/>
        </p:nvSpPr>
        <p:spPr>
          <a:xfrm>
            <a:off x="9584566" y="5496043"/>
            <a:ext cx="1020975" cy="10259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B99A16-9493-BA2C-FAAD-9986634F2C2A}"/>
              </a:ext>
            </a:extLst>
          </p:cNvPr>
          <p:cNvSpPr/>
          <p:nvPr/>
        </p:nvSpPr>
        <p:spPr>
          <a:xfrm>
            <a:off x="8258178" y="5496043"/>
            <a:ext cx="964973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AFC5BB-5455-6CEF-3609-FE3253022656}"/>
              </a:ext>
            </a:extLst>
          </p:cNvPr>
          <p:cNvSpPr/>
          <p:nvPr/>
        </p:nvSpPr>
        <p:spPr>
          <a:xfrm>
            <a:off x="7000768" y="5496043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CBB2BD-C3EE-5C1F-E266-A3282BAADCBB}"/>
              </a:ext>
            </a:extLst>
          </p:cNvPr>
          <p:cNvSpPr/>
          <p:nvPr/>
        </p:nvSpPr>
        <p:spPr>
          <a:xfrm>
            <a:off x="9738124" y="5789345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F94CF39-9A92-295D-6FB2-18114F92E0E1}"/>
              </a:ext>
            </a:extLst>
          </p:cNvPr>
          <p:cNvSpPr/>
          <p:nvPr/>
        </p:nvSpPr>
        <p:spPr>
          <a:xfrm>
            <a:off x="8355734" y="5789345"/>
            <a:ext cx="867417" cy="11309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A38B5B8-8154-2CC2-AC1C-D1EE3B2AED90}"/>
              </a:ext>
            </a:extLst>
          </p:cNvPr>
          <p:cNvSpPr/>
          <p:nvPr/>
        </p:nvSpPr>
        <p:spPr>
          <a:xfrm>
            <a:off x="6762750" y="5789345"/>
            <a:ext cx="1105435" cy="110148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D2C872-64C4-46F4-CBFC-EE44941F7325}"/>
              </a:ext>
            </a:extLst>
          </p:cNvPr>
          <p:cNvSpPr/>
          <p:nvPr/>
        </p:nvSpPr>
        <p:spPr>
          <a:xfrm>
            <a:off x="9858375" y="6088390"/>
            <a:ext cx="747166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981F3E8-C461-4384-50CA-9BAF1A4A02B4}"/>
              </a:ext>
            </a:extLst>
          </p:cNvPr>
          <p:cNvSpPr/>
          <p:nvPr/>
        </p:nvSpPr>
        <p:spPr>
          <a:xfrm>
            <a:off x="8360497" y="6093153"/>
            <a:ext cx="867417" cy="9964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73C65B-8B03-CB39-5C72-89C53443D716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5746750" y="5249900"/>
            <a:ext cx="882650" cy="34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DDF673F-1D0C-29BD-5EE7-D2DCAD164DCA}"/>
              </a:ext>
            </a:extLst>
          </p:cNvPr>
          <p:cNvSpPr/>
          <p:nvPr/>
        </p:nvSpPr>
        <p:spPr>
          <a:xfrm>
            <a:off x="8623778" y="3814143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3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</a:p>
        </p:txBody>
      </p:sp>
    </p:spTree>
    <p:extLst>
      <p:ext uri="{BB962C8B-B14F-4D97-AF65-F5344CB8AC3E}">
        <p14:creationId xmlns:p14="http://schemas.microsoft.com/office/powerpoint/2010/main" val="103626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6" y="435414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1974D5F9-54A2-4676-DB52-5C52676379AE}"/>
              </a:ext>
            </a:extLst>
          </p:cNvPr>
          <p:cNvSpPr txBox="1">
            <a:spLocks/>
          </p:cNvSpPr>
          <p:nvPr/>
        </p:nvSpPr>
        <p:spPr>
          <a:xfrm>
            <a:off x="543586" y="2029072"/>
            <a:ext cx="5120794" cy="11120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לאחר </a:t>
            </a:r>
            <a:r>
              <a:rPr lang="he-IL" sz="14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שמירת כל הלינקים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 תתי-התחומים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נרוץ על כל לינק ונבצע את 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השלישי. 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ייכנס ללינק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יעבור על כל עמוד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ויוסיף את הביקורות לטבלת נתונים בשם 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</a:t>
            </a:r>
            <a:r>
              <a:rPr lang="en-US" sz="14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reviews</a:t>
            </a:r>
            <a:r>
              <a:rPr lang="he-I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  <a:sym typeface="Wingdings" panose="05000000000000000000" pitchFamily="2" charset="2"/>
              </a:rPr>
              <a:t>".</a:t>
            </a: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0554B0CC-140F-0C1E-4BA3-A9894FE79FF9}"/>
              </a:ext>
            </a:extLst>
          </p:cNvPr>
          <p:cNvSpPr txBox="1">
            <a:spLocks/>
          </p:cNvSpPr>
          <p:nvPr/>
        </p:nvSpPr>
        <p:spPr>
          <a:xfrm>
            <a:off x="730269" y="5981050"/>
            <a:ext cx="4129177" cy="53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1C921-B71E-458E-342C-FFE1C5A0A4E0}"/>
              </a:ext>
            </a:extLst>
          </p:cNvPr>
          <p:cNvSpPr/>
          <p:nvPr/>
        </p:nvSpPr>
        <p:spPr>
          <a:xfrm>
            <a:off x="10982351" y="557804"/>
            <a:ext cx="350378" cy="350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1</a:t>
            </a:r>
            <a:endParaRPr lang="en-US" dirty="0"/>
          </a:p>
        </p:txBody>
      </p:sp>
      <p:sp>
        <p:nvSpPr>
          <p:cNvPr id="78" name="Content Placeholder 14">
            <a:extLst>
              <a:ext uri="{FF2B5EF4-FFF2-40B4-BE49-F238E27FC236}">
                <a16:creationId xmlns:a16="http://schemas.microsoft.com/office/drawing/2014/main" id="{43B21B57-B684-7A33-2FED-C91CDD357260}"/>
              </a:ext>
            </a:extLst>
          </p:cNvPr>
          <p:cNvSpPr txBox="1">
            <a:spLocks/>
          </p:cNvSpPr>
          <p:nvPr/>
        </p:nvSpPr>
        <p:spPr>
          <a:xfrm>
            <a:off x="1560451" y="1084292"/>
            <a:ext cx="9063820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שלב 2 – ביצוע ההרכשה 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שלישי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93E10-A5CB-0381-D0F7-F431B7A7A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38"/>
          <a:stretch/>
        </p:blipFill>
        <p:spPr>
          <a:xfrm>
            <a:off x="6527620" y="1475051"/>
            <a:ext cx="5113516" cy="4559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9F088-1253-BE5C-3FAB-EAA5CA09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51"/>
          <a:stretch/>
        </p:blipFill>
        <p:spPr>
          <a:xfrm>
            <a:off x="6527620" y="6335130"/>
            <a:ext cx="5113516" cy="3259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184A6A-C682-BC52-3E31-14065C35D133}"/>
              </a:ext>
            </a:extLst>
          </p:cNvPr>
          <p:cNvSpPr/>
          <p:nvPr/>
        </p:nvSpPr>
        <p:spPr>
          <a:xfrm>
            <a:off x="6527620" y="6034444"/>
            <a:ext cx="5113516" cy="30068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400" b="1" dirty="0">
                <a:latin typeface="Afek 1.5 AAA" panose="00000500000000000000" pitchFamily="2" charset="-79"/>
                <a:cs typeface="Afek 1.5 AAA" panose="00000500000000000000" pitchFamily="2" charset="-79"/>
              </a:rPr>
              <a:t>המשך העמוד עם עוד 9 ביקורות (סה"כ 10 בעמוד)</a:t>
            </a:r>
            <a:endParaRPr lang="en-US" sz="1400" b="1" dirty="0">
              <a:latin typeface="Afek 1.5 AAA" panose="00000500000000000000" pitchFamily="2" charset="-79"/>
              <a:cs typeface="Afek 1.5 AAA" panose="00000500000000000000" pitchFamily="2" charset="-79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4DCDB5-1F17-B97B-A709-CDE76939F536}"/>
              </a:ext>
            </a:extLst>
          </p:cNvPr>
          <p:cNvCxnSpPr>
            <a:cxnSpLocks/>
          </p:cNvCxnSpPr>
          <p:nvPr/>
        </p:nvCxnSpPr>
        <p:spPr>
          <a:xfrm flipH="1">
            <a:off x="5948086" y="4218054"/>
            <a:ext cx="82183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929F623-C425-4E96-9EE3-0461EBE42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" y="3664085"/>
            <a:ext cx="5729972" cy="2109623"/>
          </a:xfrm>
          <a:prstGeom prst="rect">
            <a:avLst/>
          </a:prstGeom>
        </p:spPr>
      </p:pic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4D4F46F-F3A0-560B-9CA7-75F556927319}"/>
              </a:ext>
            </a:extLst>
          </p:cNvPr>
          <p:cNvSpPr/>
          <p:nvPr/>
        </p:nvSpPr>
        <p:spPr>
          <a:xfrm>
            <a:off x="11157540" y="6038192"/>
            <a:ext cx="267650" cy="22547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67539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1138809" y="3484599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שני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4A9D22-979D-0EE3-7AED-B23D6087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" y="3808469"/>
            <a:ext cx="7563347" cy="2809243"/>
          </a:xfrm>
          <a:prstGeom prst="rect">
            <a:avLst/>
          </a:prstGeom>
        </p:spPr>
      </p:pic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BE8EA121-1D4C-A80E-8683-D4B5A92BCC65}"/>
              </a:ext>
            </a:extLst>
          </p:cNvPr>
          <p:cNvSpPr txBox="1">
            <a:spLocks/>
          </p:cNvSpPr>
          <p:nvPr/>
        </p:nvSpPr>
        <p:spPr>
          <a:xfrm>
            <a:off x="7507451" y="1035745"/>
            <a:ext cx="4498387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ראשון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- קוד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05EFA8C-0094-4CB0-D483-99AD5CADB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645" y="1342837"/>
            <a:ext cx="6243769" cy="229493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F8E8110-0075-EE7F-6AAD-7329AF58A3C9}"/>
              </a:ext>
            </a:extLst>
          </p:cNvPr>
          <p:cNvSpPr/>
          <p:nvPr/>
        </p:nvSpPr>
        <p:spPr>
          <a:xfrm>
            <a:off x="808541" y="4832060"/>
            <a:ext cx="2396054" cy="151002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DDE8CC-C91E-1C30-30B4-2ACE90DC392A}"/>
              </a:ext>
            </a:extLst>
          </p:cNvPr>
          <p:cNvSpPr/>
          <p:nvPr/>
        </p:nvSpPr>
        <p:spPr>
          <a:xfrm>
            <a:off x="808541" y="6104545"/>
            <a:ext cx="1748922" cy="151001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196129-80C9-A8B4-39BA-1F1C6D73C891}"/>
              </a:ext>
            </a:extLst>
          </p:cNvPr>
          <p:cNvCxnSpPr>
            <a:cxnSpLocks/>
          </p:cNvCxnSpPr>
          <p:nvPr/>
        </p:nvCxnSpPr>
        <p:spPr>
          <a:xfrm flipV="1">
            <a:off x="3204595" y="4897372"/>
            <a:ext cx="1891280" cy="10189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E1CA0D-16FC-A101-0750-7FBA837BE6B3}"/>
              </a:ext>
            </a:extLst>
          </p:cNvPr>
          <p:cNvCxnSpPr>
            <a:cxnSpLocks/>
          </p:cNvCxnSpPr>
          <p:nvPr/>
        </p:nvCxnSpPr>
        <p:spPr>
          <a:xfrm>
            <a:off x="2557463" y="6186993"/>
            <a:ext cx="2098312" cy="0"/>
          </a:xfrm>
          <a:prstGeom prst="straightConnector1">
            <a:avLst/>
          </a:prstGeom>
          <a:ln w="9525">
            <a:solidFill>
              <a:srgbClr val="FFC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Content Placeholder 14">
            <a:extLst>
              <a:ext uri="{FF2B5EF4-FFF2-40B4-BE49-F238E27FC236}">
                <a16:creationId xmlns:a16="http://schemas.microsoft.com/office/drawing/2014/main" id="{790CAC53-23F6-32F9-55F4-FCB564B5D011}"/>
              </a:ext>
            </a:extLst>
          </p:cNvPr>
          <p:cNvSpPr txBox="1">
            <a:spLocks/>
          </p:cNvSpPr>
          <p:nvPr/>
        </p:nvSpPr>
        <p:spPr>
          <a:xfrm>
            <a:off x="4999650" y="4789292"/>
            <a:ext cx="2192700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זמנית של כל עמודי תתי התחומים לפי אותיות א-ב</a:t>
            </a:r>
          </a:p>
        </p:txBody>
      </p:sp>
      <p:sp>
        <p:nvSpPr>
          <p:cNvPr id="37" name="Content Placeholder 14">
            <a:extLst>
              <a:ext uri="{FF2B5EF4-FFF2-40B4-BE49-F238E27FC236}">
                <a16:creationId xmlns:a16="http://schemas.microsoft.com/office/drawing/2014/main" id="{CABAB6A1-2FAF-F0DB-D23E-07439D04938D}"/>
              </a:ext>
            </a:extLst>
          </p:cNvPr>
          <p:cNvSpPr txBox="1">
            <a:spLocks/>
          </p:cNvSpPr>
          <p:nvPr/>
        </p:nvSpPr>
        <p:spPr>
          <a:xfrm>
            <a:off x="4933938" y="6061776"/>
            <a:ext cx="2686061" cy="3875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שמירה של כל הלינקים של תתי-התחומים בטבלת הנתונים הראשית "</a:t>
            </a:r>
            <a:r>
              <a:rPr lang="en-US" sz="1200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all_subcategories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"</a:t>
            </a:r>
          </a:p>
        </p:txBody>
      </p:sp>
      <p:sp>
        <p:nvSpPr>
          <p:cNvPr id="40" name="Content Placeholder 14">
            <a:extLst>
              <a:ext uri="{FF2B5EF4-FFF2-40B4-BE49-F238E27FC236}">
                <a16:creationId xmlns:a16="http://schemas.microsoft.com/office/drawing/2014/main" id="{B6324B34-076A-44CE-DF1F-9F175625BC85}"/>
              </a:ext>
            </a:extLst>
          </p:cNvPr>
          <p:cNvSpPr txBox="1">
            <a:spLocks/>
          </p:cNvSpPr>
          <p:nvPr/>
        </p:nvSpPr>
        <p:spPr>
          <a:xfrm>
            <a:off x="1752122" y="1956246"/>
            <a:ext cx="2143603" cy="6446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מקור קוד ה-</a:t>
            </a:r>
            <a:r>
              <a:rPr lang="en-US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Crawlers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en-US" sz="2000" b="1" dirty="0">
                <a:solidFill>
                  <a:srgbClr val="FF0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crawling.ipynb</a:t>
            </a:r>
            <a:endParaRPr lang="he-IL" sz="2000" b="1" dirty="0">
              <a:solidFill>
                <a:srgbClr val="FF0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41" name="Content Placeholder 14">
            <a:extLst>
              <a:ext uri="{FF2B5EF4-FFF2-40B4-BE49-F238E27FC236}">
                <a16:creationId xmlns:a16="http://schemas.microsoft.com/office/drawing/2014/main" id="{CF9022E3-6252-9156-970C-D1B2A72C56C5}"/>
              </a:ext>
            </a:extLst>
          </p:cNvPr>
          <p:cNvSpPr txBox="1">
            <a:spLocks/>
          </p:cNvSpPr>
          <p:nvPr/>
        </p:nvSpPr>
        <p:spPr>
          <a:xfrm>
            <a:off x="8518540" y="4466973"/>
            <a:ext cx="2860645" cy="13552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תמיד ימשיך לרוץ מאותה נקודה במידה ונתקע/עצר וזאת בזכות המשתנה 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Scanned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026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30303"/>
            <a:ext cx="11097551" cy="94553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Hebrew" pitchFamily="2" charset="-79"/>
                <a:cs typeface="Noto Sans Hebrew" pitchFamily="2" charset="-79"/>
              </a:rPr>
              <a:t>הרכשת נתונים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Hebrew" pitchFamily="2" charset="-79"/>
              <a:cs typeface="Noto Sans Hebrew" pitchFamily="2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04EB10-CD7B-5BAB-65FD-8AA64FBC5A50}"/>
              </a:ext>
            </a:extLst>
          </p:cNvPr>
          <p:cNvSpPr txBox="1">
            <a:spLocks/>
          </p:cNvSpPr>
          <p:nvPr/>
        </p:nvSpPr>
        <p:spPr>
          <a:xfrm>
            <a:off x="3799776" y="1429160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8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שלישי </a:t>
            </a:r>
            <a:r>
              <a:rPr lang="he-IL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קוד</a:t>
            </a:r>
            <a:endParaRPr lang="he-IL" sz="18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D44676-A16B-D914-4C1A-CF61436C78CF}"/>
              </a:ext>
            </a:extLst>
          </p:cNvPr>
          <p:cNvSpPr txBox="1">
            <a:spLocks/>
          </p:cNvSpPr>
          <p:nvPr/>
        </p:nvSpPr>
        <p:spPr>
          <a:xfrm>
            <a:off x="5113728" y="2497971"/>
            <a:ext cx="4835135" cy="3399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he-IL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E85E8BF-5DE1-E58E-CC92-6D90880ADD97}"/>
              </a:ext>
            </a:extLst>
          </p:cNvPr>
          <p:cNvSpPr txBox="1">
            <a:spLocks/>
          </p:cNvSpPr>
          <p:nvPr/>
        </p:nvSpPr>
        <p:spPr>
          <a:xfrm>
            <a:off x="532273" y="2348742"/>
            <a:ext cx="5685070" cy="2609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2800" b="1" dirty="0">
                <a:solidFill>
                  <a:srgbClr val="92D05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*חשוב לציין*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ה-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Crawler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אוסף בכל עמוד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10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ביקורות שונות. על-מנת למנוע ממנו 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לקרוס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בזמן הריצה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נאלצנו לזהות </a:t>
            </a:r>
            <a:r>
              <a:rPr lang="en-US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תוך-כדי-ריצה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'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מקרי קצה בהם הוא קורס.</a:t>
            </a:r>
          </a:p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להלן חלק ממקרי הקצה שנתקלנו בהם: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בשמות לקוחות וערים חסרים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בדירוג חסר</a:t>
            </a:r>
          </a:p>
          <a:p>
            <a:pPr marL="0" indent="0" algn="ctr" rtl="1">
              <a:lnSpc>
                <a:spcPct val="100000"/>
              </a:lnSpc>
              <a:spcBef>
                <a:spcPts val="10"/>
              </a:spcBef>
              <a:spcAft>
                <a:spcPts val="10"/>
              </a:spcAft>
              <a:buFont typeface="Arial" panose="020B0604020202020204" pitchFamily="34" charset="0"/>
              <a:buNone/>
            </a:pP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- טיפול בחלק מהמקרים בהן היו פחות מ-10 ביקורות בעמוד אחד (העמוד האחרון</a:t>
            </a:r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או אפילו באמצע)</a:t>
            </a:r>
            <a:endParaRPr lang="he-IL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0566BB-551D-22ED-49CC-DEC910BC1E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472471"/>
              </p:ext>
            </p:extLst>
          </p:nvPr>
        </p:nvGraphicFramePr>
        <p:xfrm>
          <a:off x="6449893" y="2348742"/>
          <a:ext cx="5492692" cy="260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079160" imgH="6221880" progId="">
                  <p:embed/>
                </p:oleObj>
              </mc:Choice>
              <mc:Fallback>
                <p:oleObj r:id="rId3" imgW="13079160" imgH="622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9893" y="2348742"/>
                        <a:ext cx="5492692" cy="2609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8EE2D2E0-06F5-3E11-A7EA-9B91AF97A457}"/>
              </a:ext>
            </a:extLst>
          </p:cNvPr>
          <p:cNvSpPr txBox="1">
            <a:spLocks/>
          </p:cNvSpPr>
          <p:nvPr/>
        </p:nvSpPr>
        <p:spPr>
          <a:xfrm>
            <a:off x="9479559" y="2667925"/>
            <a:ext cx="2002187" cy="8639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מאחר והקוד </a:t>
            </a:r>
            <a:r>
              <a:rPr lang="he-IL" sz="1200" dirty="0">
                <a:solidFill>
                  <a:srgbClr val="FFC000">
                    <a:alpha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ארוך למדי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,</a:t>
            </a:r>
            <a:r>
              <a:rPr lang="he-IL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moni ML v5 AAA Medium" panose="00000600000000000000" pitchFamily="2" charset="-79"/>
                <a:cs typeface="Almoni ML v5 AAA Medium" panose="00000600000000000000" pitchFamily="2" charset="-79"/>
              </a:rPr>
              <a:t> תוכלו לצפות בו דרך הקובץ בצורה נוחה וברורה יותר ☺</a:t>
            </a:r>
            <a:endParaRPr lang="he-IL" sz="1200" dirty="0">
              <a:solidFill>
                <a:srgbClr val="FFC000">
                  <a:alpha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moni ML v5 AAA Medium" panose="00000600000000000000" pitchFamily="2" charset="-79"/>
              <a:cs typeface="Almoni ML v5 AAA Medium" panose="000006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008284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{05BBF5EE-0F10-41C1-B43D-1144CF0050D0}tf33713516_win32</Template>
  <TotalTime>1824</TotalTime>
  <Words>1262</Words>
  <Application>Microsoft Office PowerPoint</Application>
  <PresentationFormat>Widescreen</PresentationFormat>
  <Paragraphs>178</Paragraphs>
  <Slides>22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Afek 1.5 AAA</vt:lpstr>
      <vt:lpstr>Almoni ML v5 AAA</vt:lpstr>
      <vt:lpstr>Almoni ML v5 AAA Medium</vt:lpstr>
      <vt:lpstr>Almoni ML v5 AAA Ultra</vt:lpstr>
      <vt:lpstr>Almoni Tzar ML v5 AAA UltraLigh</vt:lpstr>
      <vt:lpstr>Calibri</vt:lpstr>
      <vt:lpstr>Fb MatadorEnHeb Black</vt:lpstr>
      <vt:lpstr>Gill Sans MT</vt:lpstr>
      <vt:lpstr>Noto Sans Hebrew</vt:lpstr>
      <vt:lpstr>Noto Sans Hebrew Black</vt:lpstr>
      <vt:lpstr>Walbaum Display</vt:lpstr>
      <vt:lpstr>3DFloatVTI</vt:lpstr>
      <vt:lpstr>פרויקט  סוף קורס</vt:lpstr>
      <vt:lpstr>רעיון הפרויקט</vt:lpstr>
      <vt:lpstr>שלבי הפרויקט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הרכשת נתונים</vt:lpstr>
      <vt:lpstr>טיפול בנתונים</vt:lpstr>
      <vt:lpstr>טיפול בנתונים</vt:lpstr>
      <vt:lpstr>טיפול בנתונים</vt:lpstr>
      <vt:lpstr>טיפול בנתונים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ניתוח נתונים מתקדם (EDA)</vt:lpstr>
      <vt:lpstr>למידת מכונה</vt:lpstr>
      <vt:lpstr>למידת מכונה</vt:lpstr>
      <vt:lpstr>סיכום והסקת מסקנות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האם ניתן לחזות  מגמת צריכה  בענפי שירות מסוימים</dc:title>
  <dc:creator>Daniel Ventura</dc:creator>
  <cp:lastModifiedBy>Daniel Ventura</cp:lastModifiedBy>
  <cp:revision>56</cp:revision>
  <dcterms:created xsi:type="dcterms:W3CDTF">2023-02-20T12:04:46Z</dcterms:created>
  <dcterms:modified xsi:type="dcterms:W3CDTF">2023-02-21T18:40:29Z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